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9144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61e7ac8b74_0_0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61e7ac8b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1e7ac8b74_0_184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61e7ac8b7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1e7ac8b74_0_198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1e7ac8b7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1e7ac8b74_0_62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1e7ac8b7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1e7ac8b74_0_76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1e7ac8b7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1e7ac8b74_0_90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1e7ac8b7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1e7ac8b74_0_105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1e7ac8b7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1e7ac8b74_0_132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1e7ac8b7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1e7ac8b74_0_143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1e7ac8b7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1e7ac8b74_0_157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1e7ac8b7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1e7ac8b74_0_171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1e7ac8b7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979275" y="3763575"/>
            <a:ext cx="3476950" cy="23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2500" y="6312875"/>
            <a:ext cx="6713705" cy="447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32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9.jpg"/><Relationship Id="rId7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17.jpg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1.jpg"/><Relationship Id="rId6" Type="http://schemas.openxmlformats.org/officeDocument/2006/relationships/image" Target="../media/image12.jpg"/><Relationship Id="rId7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5.jpg"/><Relationship Id="rId6" Type="http://schemas.openxmlformats.org/officeDocument/2006/relationships/image" Target="../media/image30.jpg"/><Relationship Id="rId7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6.jpg"/><Relationship Id="rId6" Type="http://schemas.openxmlformats.org/officeDocument/2006/relationships/image" Target="../media/image25.jpg"/><Relationship Id="rId7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0.jpg"/><Relationship Id="rId6" Type="http://schemas.openxmlformats.org/officeDocument/2006/relationships/image" Target="../media/image33.jpg"/><Relationship Id="rId7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色あせる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色が薄れて、くすんで見える。）</a:t>
            </a:r>
            <a:endParaRPr sz="20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教科書p242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1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3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b="5515" l="0" r="0" t="5524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347" l="0" r="0" t="347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   ……をたてに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……を理由にして。）</a:t>
            </a:r>
            <a:endParaRPr sz="2000"/>
          </a:p>
        </p:txBody>
      </p:sp>
      <p:sp>
        <p:nvSpPr>
          <p:cNvPr id="165" name="Google Shape;165;p22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教科書p254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5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9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侮る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ばかにして軽く見る。見くびる。）</a:t>
            </a:r>
            <a:endParaRPr sz="2000"/>
          </a:p>
        </p:txBody>
      </p:sp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教科書p254</a:t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29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5">
            <a:alphaModFix/>
          </a:blip>
          <a:srcRect b="0" l="119" r="109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6">
            <a:alphaModFix/>
          </a:blip>
          <a:srcRect b="0" l="119" r="109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6279" y="1603298"/>
            <a:ext cx="2624710" cy="196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熱情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激しく熱い思い。）</a:t>
            </a:r>
            <a:endParaRPr sz="2000"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教科書p243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1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3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とりこ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何かに心を奪われること。）</a:t>
            </a:r>
            <a:endParaRPr sz="2000"/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教科書p244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7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9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 b="0" l="7849" r="7840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7">
            <a:alphaModFix/>
          </a:blip>
          <a:srcRect b="0" l="119" r="109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       非のうちどころがない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少しも欠点のないさま。）</a:t>
            </a:r>
            <a:endParaRPr sz="2000"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教科書p246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3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3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b="5515" l="0" r="0" t="5524"/>
          <a:stretch/>
        </p:blipFill>
        <p:spPr>
          <a:xfrm>
            <a:off x="72994" y="1603302"/>
            <a:ext cx="2950491" cy="19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6">
            <a:alphaModFix/>
          </a:blip>
          <a:srcRect b="0" l="119" r="109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6766" y="1603298"/>
            <a:ext cx="2950475" cy="196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悪徳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人の道に外れた悪い行いや性質。）</a:t>
            </a:r>
            <a:endParaRPr sz="2000"/>
          </a:p>
        </p:txBody>
      </p: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教科書p246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29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 b="0" l="119" r="109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7">
            <a:alphaModFix/>
          </a:blip>
          <a:srcRect b="0" l="119" r="109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あいにく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残念ながら。都合悪く。）</a:t>
            </a:r>
            <a:endParaRPr sz="2000"/>
          </a:p>
        </p:txBody>
      </p:sp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教科書p249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1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3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b="5515" l="0" r="0" t="5524"/>
          <a:stretch/>
        </p:blipFill>
        <p:spPr>
          <a:xfrm>
            <a:off x="72994" y="1603302"/>
            <a:ext cx="2950491" cy="19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6">
            <a:alphaModFix/>
          </a:blip>
          <a:srcRect b="0" l="7849" r="7840" t="0"/>
          <a:stretch/>
        </p:blipFill>
        <p:spPr>
          <a:xfrm>
            <a:off x="6120515" y="1603304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5254" y="1603298"/>
            <a:ext cx="2793490" cy="19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大それた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非常識な。とんでもない。）</a:t>
            </a:r>
            <a:endParaRPr sz="2000"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教科書p250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9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9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94" y="1603302"/>
            <a:ext cx="2950491" cy="196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7">
            <a:alphaModFix/>
          </a:blip>
          <a:srcRect b="0" l="228" r="238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冷淡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関心や興味、同情心をもたないさま。）</a:t>
            </a:r>
            <a:endParaRPr sz="2000"/>
          </a:p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教科書p253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43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5">
            <a:alphaModFix/>
          </a:blip>
          <a:srcRect b="0" l="10183" r="10191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6">
            <a:alphaModFix/>
          </a:blip>
          <a:srcRect b="0" l="119" r="109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74" y="1603298"/>
            <a:ext cx="2950490" cy="196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ctrTitle"/>
          </p:nvPr>
        </p:nvSpPr>
        <p:spPr>
          <a:xfrm>
            <a:off x="519600" y="133000"/>
            <a:ext cx="8104800" cy="13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依然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（　　　もとのまま。変わらず。）</a:t>
            </a:r>
            <a:endParaRPr sz="2000"/>
          </a:p>
        </p:txBody>
      </p:sp>
      <p:sp>
        <p:nvSpPr>
          <p:cNvPr id="153" name="Google Shape;153;p21"/>
          <p:cNvSpPr txBox="1"/>
          <p:nvPr>
            <p:ph idx="1" type="subTitle"/>
          </p:nvPr>
        </p:nvSpPr>
        <p:spPr>
          <a:xfrm>
            <a:off x="326988" y="7056050"/>
            <a:ext cx="8414400" cy="1780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　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62400" y="66825"/>
            <a:ext cx="315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  <a:highlight>
                  <a:srgbClr val="FFFFFF"/>
                </a:highlight>
              </a:rPr>
              <a:t>少年の日の思い出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教科書p253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88" y="437550"/>
            <a:ext cx="746625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375" y="896475"/>
            <a:ext cx="678400" cy="3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5515" l="0" r="0" t="5524"/>
          <a:stretch/>
        </p:blipFill>
        <p:spPr>
          <a:xfrm>
            <a:off x="72994" y="1603302"/>
            <a:ext cx="2950491" cy="19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6754" y="1603302"/>
            <a:ext cx="2950491" cy="196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0515" y="1603304"/>
            <a:ext cx="2950491" cy="196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